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6" r:id="rId14"/>
    <p:sldId id="258" r:id="rId15"/>
    <p:sldId id="268" r:id="rId16"/>
    <p:sldId id="257" r:id="rId17"/>
    <p:sldId id="271" r:id="rId18"/>
    <p:sldId id="270" r:id="rId19"/>
    <p:sldId id="267" r:id="rId20"/>
    <p:sldId id="260" r:id="rId21"/>
    <p:sldId id="261" r:id="rId22"/>
    <p:sldId id="256" r:id="rId23"/>
    <p:sldId id="259" r:id="rId24"/>
    <p:sldId id="262" r:id="rId25"/>
    <p:sldId id="273" r:id="rId26"/>
    <p:sldId id="263" r:id="rId27"/>
    <p:sldId id="264" r:id="rId28"/>
    <p:sldId id="286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F3F6D07-C1D6-4CC1-B5B7-0027A4AC634D}" type="datetimeFigureOut">
              <a:rPr lang="nl-NL" smtClean="0"/>
              <a:pPr/>
              <a:t>12-4-2017</a:t>
            </a:fld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506377-2945-48BB-89F0-02303C7F698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6D07-C1D6-4CC1-B5B7-0027A4AC634D}" type="datetimeFigureOut">
              <a:rPr lang="nl-NL" smtClean="0"/>
              <a:pPr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6377-2945-48BB-89F0-02303C7F698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6D07-C1D6-4CC1-B5B7-0027A4AC634D}" type="datetimeFigureOut">
              <a:rPr lang="nl-NL" smtClean="0"/>
              <a:pPr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6377-2945-48BB-89F0-02303C7F698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6D07-C1D6-4CC1-B5B7-0027A4AC634D}" type="datetimeFigureOut">
              <a:rPr lang="nl-NL" smtClean="0"/>
              <a:pPr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6377-2945-48BB-89F0-02303C7F698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F3F6D07-C1D6-4CC1-B5B7-0027A4AC634D}" type="datetimeFigureOut">
              <a:rPr lang="nl-NL" smtClean="0"/>
              <a:pPr/>
              <a:t>12-4-2017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506377-2945-48BB-89F0-02303C7F698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6D07-C1D6-4CC1-B5B7-0027A4AC634D}" type="datetimeFigureOut">
              <a:rPr lang="nl-NL" smtClean="0"/>
              <a:pPr/>
              <a:t>12-4-2017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0506377-2945-48BB-89F0-02303C7F698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6D07-C1D6-4CC1-B5B7-0027A4AC634D}" type="datetimeFigureOut">
              <a:rPr lang="nl-NL" smtClean="0"/>
              <a:pPr/>
              <a:t>12-4-2017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0506377-2945-48BB-89F0-02303C7F698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6D07-C1D6-4CC1-B5B7-0027A4AC634D}" type="datetimeFigureOut">
              <a:rPr lang="nl-NL" smtClean="0"/>
              <a:pPr/>
              <a:t>12-4-2017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6377-2945-48BB-89F0-02303C7F698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6D07-C1D6-4CC1-B5B7-0027A4AC634D}" type="datetimeFigureOut">
              <a:rPr lang="nl-NL" smtClean="0"/>
              <a:pPr/>
              <a:t>12-4-2017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6377-2945-48BB-89F0-02303C7F698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F3F6D07-C1D6-4CC1-B5B7-0027A4AC634D}" type="datetimeFigureOut">
              <a:rPr lang="nl-NL" smtClean="0"/>
              <a:pPr/>
              <a:t>12-4-2017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506377-2945-48BB-89F0-02303C7F698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F3F6D07-C1D6-4CC1-B5B7-0027A4AC634D}" type="datetimeFigureOut">
              <a:rPr lang="nl-NL" smtClean="0"/>
              <a:pPr/>
              <a:t>12-4-2017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506377-2945-48BB-89F0-02303C7F698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F3F6D07-C1D6-4CC1-B5B7-0027A4AC634D}" type="datetimeFigureOut">
              <a:rPr lang="nl-NL" smtClean="0"/>
              <a:pPr/>
              <a:t>12-4-2017</a:t>
            </a:fld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0506377-2945-48BB-89F0-02303C7F698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Democratie in Nederland 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 descr="Grondwet 1848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2934332" cy="4525962"/>
          </a:xfrm>
        </p:spPr>
      </p:pic>
      <p:sp>
        <p:nvSpPr>
          <p:cNvPr id="5" name="Ondertitel 2"/>
          <p:cNvSpPr txBox="1">
            <a:spLocks/>
          </p:cNvSpPr>
          <p:nvPr/>
        </p:nvSpPr>
        <p:spPr>
          <a:xfrm>
            <a:off x="3748061" y="4702708"/>
            <a:ext cx="614928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b="1" dirty="0" smtClean="0">
                <a:solidFill>
                  <a:srgbClr val="00B0F0"/>
                </a:solidFill>
              </a:rPr>
              <a:t>Tijd van burgers en stoommachines</a:t>
            </a:r>
          </a:p>
          <a:p>
            <a:r>
              <a:rPr lang="nl-NL" b="1" dirty="0" smtClean="0">
                <a:solidFill>
                  <a:srgbClr val="00B0F0"/>
                </a:solidFill>
              </a:rPr>
              <a:t>1800 – 1900</a:t>
            </a:r>
          </a:p>
          <a:p>
            <a:endParaRPr lang="nl-NL" dirty="0"/>
          </a:p>
        </p:txBody>
      </p:sp>
      <p:pic>
        <p:nvPicPr>
          <p:cNvPr id="7" name="Afbeelding 6" descr="Pictogram Tijdvak 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258094"/>
            <a:ext cx="941176" cy="941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3744416" cy="4896544"/>
          </a:xfrm>
        </p:spPr>
      </p:pic>
      <p:sp>
        <p:nvSpPr>
          <p:cNvPr id="9" name="Rectangle 8"/>
          <p:cNvSpPr/>
          <p:nvPr/>
        </p:nvSpPr>
        <p:spPr>
          <a:xfrm>
            <a:off x="1" y="0"/>
            <a:ext cx="48577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Stadhouder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Willem VI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8577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Koning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Willem 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6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196752"/>
            <a:ext cx="2088232" cy="2730765"/>
          </a:xfrm>
        </p:spPr>
      </p:pic>
      <p:sp>
        <p:nvSpPr>
          <p:cNvPr id="10" name="Rectangle 9"/>
          <p:cNvSpPr/>
          <p:nvPr/>
        </p:nvSpPr>
        <p:spPr>
          <a:xfrm>
            <a:off x="323528" y="116632"/>
            <a:ext cx="6228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Koning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Willem 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987824" y="1196752"/>
            <a:ext cx="54937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Koninkrijk der Nederlanden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Constitutionele monarchie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een koninkrijk met een grondwet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Willem I wordt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staatshoofd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Hoogste persoon van de staat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Leider van de regering </a:t>
            </a:r>
            <a:r>
              <a:rPr 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l-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kabinet</a:t>
            </a:r>
            <a:r>
              <a:rPr lang="nl-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Willem koos zijn ministers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Hij verving de ministers als hij wilde</a:t>
            </a:r>
            <a:endParaRPr lang="nl-N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ijl-omlaag 2"/>
          <p:cNvSpPr/>
          <p:nvPr/>
        </p:nvSpPr>
        <p:spPr>
          <a:xfrm>
            <a:off x="1403648" y="4001815"/>
            <a:ext cx="576064" cy="8673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tweede kamer eind 1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9" y="5013176"/>
            <a:ext cx="1872208" cy="1310545"/>
          </a:xfrm>
          <a:prstGeom prst="rect">
            <a:avLst/>
          </a:prstGeom>
        </p:spPr>
      </p:pic>
      <p:pic>
        <p:nvPicPr>
          <p:cNvPr id="8" name="Afbeelding 7" descr="tweede kamer eind 1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9" y="5065794"/>
            <a:ext cx="1872208" cy="1310545"/>
          </a:xfrm>
          <a:prstGeom prst="rect">
            <a:avLst/>
          </a:prstGeom>
        </p:spPr>
      </p:pic>
      <p:sp>
        <p:nvSpPr>
          <p:cNvPr id="11" name="Pijl-omlaag 10"/>
          <p:cNvSpPr/>
          <p:nvPr/>
        </p:nvSpPr>
        <p:spPr>
          <a:xfrm>
            <a:off x="1403648" y="4001815"/>
            <a:ext cx="576064" cy="8673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40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3" grpId="1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tweede kamer eind 1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919969"/>
            <a:ext cx="2448272" cy="1684410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196753"/>
            <a:ext cx="1431688" cy="1872208"/>
          </a:xfrm>
        </p:spPr>
      </p:pic>
      <p:sp>
        <p:nvSpPr>
          <p:cNvPr id="10" name="Rectangle 9"/>
          <p:cNvSpPr/>
          <p:nvPr/>
        </p:nvSpPr>
        <p:spPr>
          <a:xfrm>
            <a:off x="323528" y="116632"/>
            <a:ext cx="6228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Koning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Willem 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267745" y="1052736"/>
            <a:ext cx="6552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Willem I moest regeren met een parlement</a:t>
            </a:r>
            <a:endParaRPr lang="nl-N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Eerste Kamer: door de koning benoemd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Tweede Kamer</a:t>
            </a:r>
            <a:r>
              <a:rPr lang="nl-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door deftige heren gekozen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Willem regeerde het liefste zonder parlement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Hij deed wat hij wilde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Hij verving de Tweede Kamer als hij wilde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Géén democratie!!!</a:t>
            </a:r>
            <a:endParaRPr lang="nl-N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Afbeelding 7" descr="tweede kamer eind 1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9" y="3225752"/>
            <a:ext cx="1460735" cy="1022514"/>
          </a:xfrm>
          <a:prstGeom prst="rect">
            <a:avLst/>
          </a:prstGeom>
        </p:spPr>
      </p:pic>
      <p:pic>
        <p:nvPicPr>
          <p:cNvPr id="9" name="Afbeelding 8" descr="tweede kamer eind 1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941123"/>
            <a:ext cx="2304256" cy="1585327"/>
          </a:xfrm>
          <a:prstGeom prst="rect">
            <a:avLst/>
          </a:prstGeom>
        </p:spPr>
      </p:pic>
      <p:sp>
        <p:nvSpPr>
          <p:cNvPr id="12" name="Rechthoekige toelichting 27"/>
          <p:cNvSpPr/>
          <p:nvPr/>
        </p:nvSpPr>
        <p:spPr>
          <a:xfrm>
            <a:off x="3779912" y="5085184"/>
            <a:ext cx="1152128" cy="1080120"/>
          </a:xfrm>
          <a:prstGeom prst="wedgeRectCallout">
            <a:avLst>
              <a:gd name="adj1" fmla="val -186496"/>
              <a:gd name="adj2" fmla="val 1168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 </a:t>
            </a:r>
            <a:r>
              <a:rPr 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</a:t>
            </a:r>
            <a:r>
              <a:rPr 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x$!</a:t>
            </a:r>
            <a:r>
              <a:rPr 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endParaRPr 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9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2010-2011: Revoluties in Arabische landen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Meer vrijheid voor het volk</a:t>
            </a:r>
          </a:p>
          <a:p>
            <a:r>
              <a:rPr lang="nl-NL" b="1" dirty="0" smtClean="0"/>
              <a:t>Meer democratie</a:t>
            </a:r>
          </a:p>
          <a:p>
            <a:r>
              <a:rPr lang="nl-NL" b="1" dirty="0" smtClean="0"/>
              <a:t>Weg met de dictators </a:t>
            </a:r>
          </a:p>
          <a:p>
            <a:r>
              <a:rPr lang="nl-NL" b="1" dirty="0" smtClean="0"/>
              <a:t>Weg met de onderdrukking</a:t>
            </a:r>
          </a:p>
          <a:p>
            <a:pPr lvl="1"/>
            <a:r>
              <a:rPr lang="nl-NL" b="1" dirty="0" smtClean="0"/>
              <a:t>Tunesië</a:t>
            </a:r>
          </a:p>
          <a:p>
            <a:pPr lvl="1"/>
            <a:r>
              <a:rPr lang="nl-NL" b="1" dirty="0" smtClean="0"/>
              <a:t>Egypte</a:t>
            </a:r>
          </a:p>
          <a:p>
            <a:pPr lvl="1"/>
            <a:r>
              <a:rPr lang="nl-NL" b="1" dirty="0" smtClean="0"/>
              <a:t>Libië</a:t>
            </a:r>
          </a:p>
          <a:p>
            <a:pPr lvl="1"/>
            <a:r>
              <a:rPr lang="nl-NL" b="1" dirty="0" smtClean="0"/>
              <a:t>Syrië</a:t>
            </a:r>
          </a:p>
          <a:p>
            <a:pPr lvl="1"/>
            <a:endParaRPr lang="nl-N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1848 berlijn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3996444" cy="2664296"/>
          </a:xfrm>
        </p:spPr>
      </p:pic>
      <p:pic>
        <p:nvPicPr>
          <p:cNvPr id="6" name="Tijdelijke aanduiding voor inhoud 5" descr="1848 Milaan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429000"/>
            <a:ext cx="4117723" cy="2952328"/>
          </a:xfrm>
        </p:spPr>
      </p:pic>
      <p:pic>
        <p:nvPicPr>
          <p:cNvPr id="7" name="Afbeelding 6" descr="1848 Parij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620688"/>
            <a:ext cx="4440494" cy="2664296"/>
          </a:xfrm>
          <a:prstGeom prst="rect">
            <a:avLst/>
          </a:prstGeom>
        </p:spPr>
      </p:pic>
      <p:pic>
        <p:nvPicPr>
          <p:cNvPr id="8" name="Afbeelding 7" descr="1848 Palerm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429000"/>
            <a:ext cx="3708409" cy="2966728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323528" y="2348880"/>
            <a:ext cx="2683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Tunesië</a:t>
            </a:r>
            <a:endParaRPr lang="nl-N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11560" y="5517232"/>
            <a:ext cx="1794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Libië</a:t>
            </a:r>
            <a:endParaRPr lang="nl-N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540900" y="2348880"/>
            <a:ext cx="2457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Egypte</a:t>
            </a:r>
            <a:endParaRPr lang="nl-N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6876256" y="5445224"/>
            <a:ext cx="1843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Syrië</a:t>
            </a:r>
            <a:endParaRPr lang="nl-N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1848 berlijn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05313" y="620688"/>
            <a:ext cx="2032873" cy="2664296"/>
          </a:xfrm>
        </p:spPr>
      </p:pic>
      <p:pic>
        <p:nvPicPr>
          <p:cNvPr id="6" name="Tijdelijke aanduiding voor inhoud 5" descr="1848 Milaan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508104" y="3429000"/>
            <a:ext cx="1998498" cy="2952328"/>
          </a:xfrm>
        </p:spPr>
      </p:pic>
      <p:pic>
        <p:nvPicPr>
          <p:cNvPr id="7" name="Afbeelding 6" descr="1848 Parij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2513" y="620688"/>
            <a:ext cx="2131436" cy="2664296"/>
          </a:xfrm>
          <a:prstGeom prst="rect">
            <a:avLst/>
          </a:prstGeom>
        </p:spPr>
      </p:pic>
      <p:pic>
        <p:nvPicPr>
          <p:cNvPr id="8" name="Afbeelding 7" descr="1848 Palerm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3857" y="3429000"/>
            <a:ext cx="2023814" cy="2966728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331640" y="2564904"/>
            <a:ext cx="20313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Tunesië</a:t>
            </a:r>
            <a:endParaRPr lang="nl-NL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691680" y="5733256"/>
            <a:ext cx="13756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Libië</a:t>
            </a:r>
            <a:endParaRPr lang="nl-NL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724128" y="2564904"/>
            <a:ext cx="1868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Egypte</a:t>
            </a:r>
            <a:endParaRPr lang="nl-NL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5868144" y="5661248"/>
            <a:ext cx="141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Syrië</a:t>
            </a:r>
            <a:endParaRPr lang="nl-NL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899592" y="1268760"/>
            <a:ext cx="3189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270000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gevlucht</a:t>
            </a:r>
            <a:endParaRPr lang="nl-NL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4799280" y="1412776"/>
            <a:ext cx="345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270000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doodstraf</a:t>
            </a:r>
            <a:endParaRPr lang="nl-NL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558088" y="4293096"/>
            <a:ext cx="3584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270000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vermoord</a:t>
            </a:r>
            <a:endParaRPr lang="nl-NL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4283968" y="4437112"/>
            <a:ext cx="43698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270000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bloedig neerslaan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Liberalisme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 smtClean="0">
                <a:solidFill>
                  <a:srgbClr val="FF0000"/>
                </a:solidFill>
              </a:rPr>
              <a:t>Politiek-maatschappelijke stroming</a:t>
            </a:r>
          </a:p>
          <a:p>
            <a:pPr marL="411480" lvl="1" indent="0">
              <a:lnSpc>
                <a:spcPct val="150000"/>
              </a:lnSpc>
              <a:buNone/>
            </a:pPr>
            <a:r>
              <a:rPr lang="nl-NL" sz="2200" b="1" dirty="0" smtClean="0"/>
              <a:t>= Mensen met dezelfde politieke ideeën</a:t>
            </a:r>
          </a:p>
          <a:p>
            <a:pPr>
              <a:lnSpc>
                <a:spcPct val="150000"/>
              </a:lnSpc>
            </a:pPr>
            <a:r>
              <a:rPr lang="nl-NL" sz="2800" b="1" dirty="0" smtClean="0"/>
              <a:t>Meer vrijheid voor burgers</a:t>
            </a:r>
          </a:p>
          <a:p>
            <a:pPr>
              <a:lnSpc>
                <a:spcPct val="150000"/>
              </a:lnSpc>
            </a:pPr>
            <a:r>
              <a:rPr lang="nl-NL" sz="2800" b="1" dirty="0" smtClean="0"/>
              <a:t>Meer politieke invloed voor burgers</a:t>
            </a:r>
          </a:p>
          <a:p>
            <a:pPr>
              <a:lnSpc>
                <a:spcPct val="150000"/>
              </a:lnSpc>
            </a:pPr>
            <a:r>
              <a:rPr lang="nl-NL" sz="2800" b="1" dirty="0" smtClean="0"/>
              <a:t>Burgers kiezen een parlement</a:t>
            </a:r>
          </a:p>
          <a:p>
            <a:pPr>
              <a:lnSpc>
                <a:spcPct val="150000"/>
              </a:lnSpc>
            </a:pPr>
            <a:r>
              <a:rPr lang="nl-NL" sz="2800" b="1" dirty="0" smtClean="0"/>
              <a:t>Het parlement krijgt meer macht</a:t>
            </a:r>
          </a:p>
          <a:p>
            <a:pPr>
              <a:lnSpc>
                <a:spcPct val="150000"/>
              </a:lnSpc>
            </a:pPr>
            <a:r>
              <a:rPr lang="nl-NL" sz="2800" b="1" dirty="0" smtClean="0"/>
              <a:t>Minder macht voor de Koning</a:t>
            </a:r>
            <a:endParaRPr lang="nl-NL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16453"/>
            <a:ext cx="3240360" cy="462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11560" y="62068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Koning Willem II wilde alles </a:t>
            </a:r>
            <a:r>
              <a:rPr lang="nl-NL" sz="3600" b="1" i="1" dirty="0" smtClean="0">
                <a:solidFill>
                  <a:srgbClr val="FF0000"/>
                </a:solidFill>
              </a:rPr>
              <a:t>“bewaren” </a:t>
            </a:r>
            <a:r>
              <a:rPr lang="nl-NL" sz="3600" b="1" dirty="0" smtClean="0"/>
              <a:t>zoals het was</a:t>
            </a:r>
            <a:endParaRPr lang="nl-NL" sz="36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4067944" y="3816335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Willem II was zeer </a:t>
            </a:r>
            <a:r>
              <a:rPr lang="nl-NL" sz="4000" b="1" i="1" dirty="0" smtClean="0">
                <a:solidFill>
                  <a:srgbClr val="FF0000"/>
                </a:solidFill>
              </a:rPr>
              <a:t>conservatief</a:t>
            </a:r>
            <a:endParaRPr lang="nl-NL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6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1848: Revoluties in heel Europa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Meer vrijheid voor het volk</a:t>
            </a:r>
          </a:p>
          <a:p>
            <a:r>
              <a:rPr lang="nl-NL" b="1" dirty="0" smtClean="0"/>
              <a:t>Meer democratie</a:t>
            </a:r>
          </a:p>
          <a:p>
            <a:r>
              <a:rPr lang="nl-NL" b="1" dirty="0" smtClean="0"/>
              <a:t>Weg met de absolute vorsten</a:t>
            </a:r>
          </a:p>
          <a:p>
            <a:r>
              <a:rPr lang="nl-NL" b="1" dirty="0" smtClean="0"/>
              <a:t>Idealen van de Franse Revolutie</a:t>
            </a:r>
          </a:p>
        </p:txBody>
      </p:sp>
    </p:spTree>
    <p:extLst>
      <p:ext uri="{BB962C8B-B14F-4D97-AF65-F5344CB8AC3E}">
        <p14:creationId xmlns:p14="http://schemas.microsoft.com/office/powerpoint/2010/main" val="246849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1848 berlijn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467100" cy="2714625"/>
          </a:xfrm>
        </p:spPr>
      </p:pic>
      <p:pic>
        <p:nvPicPr>
          <p:cNvPr id="6" name="Tijdelijke aanduiding voor inhoud 5" descr="1848 Milaan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868144" y="3356993"/>
            <a:ext cx="2149783" cy="2952328"/>
          </a:xfrm>
        </p:spPr>
      </p:pic>
      <p:pic>
        <p:nvPicPr>
          <p:cNvPr id="7" name="Afbeelding 6" descr="1848 Parij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552638"/>
            <a:ext cx="3456384" cy="2694346"/>
          </a:xfrm>
          <a:prstGeom prst="rect">
            <a:avLst/>
          </a:prstGeom>
        </p:spPr>
      </p:pic>
      <p:pic>
        <p:nvPicPr>
          <p:cNvPr id="8" name="Afbeelding 7" descr="1848 Palerm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645024"/>
            <a:ext cx="3960440" cy="2592288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99592" y="548680"/>
            <a:ext cx="25907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Berlijn</a:t>
            </a:r>
            <a:endParaRPr lang="nl-NL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6228184" y="404664"/>
            <a:ext cx="25907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Parijs</a:t>
            </a:r>
            <a:endParaRPr lang="nl-NL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539552" y="3573016"/>
            <a:ext cx="25907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Wenen</a:t>
            </a:r>
            <a:endParaRPr lang="nl-NL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6012160" y="5445224"/>
            <a:ext cx="25907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Milaan</a:t>
            </a:r>
            <a:endParaRPr lang="nl-NL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Afbeelding 8" descr="1848 amsterdam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48680"/>
            <a:ext cx="8256371" cy="5812485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3563888" y="548680"/>
            <a:ext cx="51125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Amsterdam</a:t>
            </a:r>
            <a:endParaRPr lang="nl-NL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05" y="0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1789 – Franse Revolutie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56318"/>
            <a:ext cx="4130206" cy="3380774"/>
          </a:xfrm>
        </p:spPr>
      </p:pic>
      <p:pic>
        <p:nvPicPr>
          <p:cNvPr id="7" name="Tijdelijke aanduiding voor inhoud 6" descr="Lodewijk XVI onthoofd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080800"/>
            <a:ext cx="3744416" cy="5129070"/>
          </a:xfrm>
        </p:spPr>
      </p:pic>
      <p:sp>
        <p:nvSpPr>
          <p:cNvPr id="8" name="Tekstvak 7"/>
          <p:cNvSpPr txBox="1"/>
          <p:nvPr/>
        </p:nvSpPr>
        <p:spPr>
          <a:xfrm>
            <a:off x="395536" y="544522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Fransen willen de revolutie ook naar andere landen brengen</a:t>
            </a:r>
            <a:endParaRPr lang="nl-N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574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Willem II is bang dat ook in Nederland revolutie komt</a:t>
            </a:r>
            <a:endParaRPr lang="nl-NL" dirty="0"/>
          </a:p>
        </p:txBody>
      </p:sp>
      <p:pic>
        <p:nvPicPr>
          <p:cNvPr id="8" name="Tijdelijke aanduiding voor inhoud 7" descr="scannen0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1"/>
            <a:ext cx="7272808" cy="4768867"/>
          </a:xfrm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Daarom wil hij “</a:t>
            </a:r>
            <a:r>
              <a:rPr lang="nl-NL" i="1" dirty="0" smtClean="0"/>
              <a:t>opeens</a:t>
            </a:r>
            <a:r>
              <a:rPr lang="nl-NL" dirty="0" smtClean="0"/>
              <a:t>” een democratische grondwet</a:t>
            </a:r>
            <a:endParaRPr lang="nl-NL" dirty="0"/>
          </a:p>
        </p:txBody>
      </p:sp>
      <p:pic>
        <p:nvPicPr>
          <p:cNvPr id="6" name="Tijdelijke aanduiding voor inhoud 5" descr="scannen0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214203" cy="4270648"/>
          </a:xfrm>
        </p:spPr>
      </p:pic>
      <p:sp>
        <p:nvSpPr>
          <p:cNvPr id="7" name="Tekstvak 6"/>
          <p:cNvSpPr txBox="1"/>
          <p:nvPr/>
        </p:nvSpPr>
        <p:spPr>
          <a:xfrm>
            <a:off x="1043608" y="5805264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24 uur van zeer conservatief naar zeer liberaal.”</a:t>
            </a:r>
            <a:endParaRPr lang="nl-NL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Johan </a:t>
            </a:r>
            <a:r>
              <a:rPr lang="nl-NL" dirty="0" err="1" smtClean="0"/>
              <a:t>Rudolph</a:t>
            </a:r>
            <a:r>
              <a:rPr lang="nl-NL" dirty="0" smtClean="0"/>
              <a:t> Thorbecke</a:t>
            </a:r>
            <a:endParaRPr lang="nl-NL" dirty="0"/>
          </a:p>
        </p:txBody>
      </p:sp>
      <p:pic>
        <p:nvPicPr>
          <p:cNvPr id="6" name="Tijdelijke aanduiding voor inhoud 5" descr="Thorbec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3352576" cy="4023091"/>
          </a:xfrm>
        </p:spPr>
      </p:pic>
      <p:sp>
        <p:nvSpPr>
          <p:cNvPr id="7" name="Tekstvak 6"/>
          <p:cNvSpPr txBox="1"/>
          <p:nvPr/>
        </p:nvSpPr>
        <p:spPr>
          <a:xfrm>
            <a:off x="5508104" y="24208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429256" y="1714488"/>
            <a:ext cx="28083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Thorbecke mocht een nieuwe grondwet schrijven</a:t>
            </a:r>
          </a:p>
          <a:p>
            <a:endParaRPr lang="nl-NL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 wilde de macht van de koning beperken</a:t>
            </a:r>
            <a:endParaRPr lang="nl-NL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Grondwet van 1848</a:t>
            </a:r>
            <a:endParaRPr lang="nl-NL" dirty="0"/>
          </a:p>
        </p:txBody>
      </p:sp>
      <p:pic>
        <p:nvPicPr>
          <p:cNvPr id="4" name="Tijdelijke aanduiding voor inhoud 3" descr="Grondwet 18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84784"/>
            <a:ext cx="3384376" cy="522011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Grondwet van 1848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07099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4 belangrijke punten:</a:t>
            </a:r>
          </a:p>
          <a:p>
            <a:pPr marL="925830" lvl="1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/>
              <a:t>De koning blijft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staatshoofd</a:t>
            </a:r>
          </a:p>
          <a:p>
            <a:pPr marL="925830" lvl="1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/>
              <a:t>De koning is niet langer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regeringsleider</a:t>
            </a:r>
          </a:p>
          <a:p>
            <a:pPr marL="925830" lvl="1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/>
              <a:t>De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minister-president</a:t>
            </a:r>
            <a:r>
              <a:rPr lang="nl-NL" dirty="0" smtClean="0"/>
              <a:t> is nu regeringsleider</a:t>
            </a:r>
          </a:p>
          <a:p>
            <a:pPr marL="925830" lvl="1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/>
              <a:t>Er komt een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parlementair stelsel</a:t>
            </a:r>
          </a:p>
          <a:p>
            <a:pPr marL="1108710" lvl="2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 smtClean="0"/>
              <a:t>Het parlement wordt gekozen</a:t>
            </a:r>
          </a:p>
          <a:p>
            <a:pPr marL="1108710" lvl="2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 smtClean="0"/>
              <a:t>Het parlement geeft toestemming voor wetten</a:t>
            </a:r>
          </a:p>
          <a:p>
            <a:pPr marL="1108710" lvl="2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 smtClean="0"/>
              <a:t>Het parlement controleert de regering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72850" y="6093296"/>
            <a:ext cx="7427542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 Nederlandse volk</a:t>
            </a:r>
            <a:endParaRPr lang="nl-N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68794" y="3000434"/>
            <a:ext cx="3951921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Tweede Kamer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 wetten goedkeuren, afkeuren of veranderen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 wetten voorstellen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364088" y="939244"/>
            <a:ext cx="3312368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Koning</a:t>
            </a:r>
          </a:p>
          <a:p>
            <a:pPr algn="ctr"/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Oranje-Nassau</a:t>
            </a:r>
            <a:endParaRPr lang="nl-N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51519" y="941819"/>
            <a:ext cx="4176465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Regering:</a:t>
            </a:r>
          </a:p>
          <a:p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Minister-president en ministers</a:t>
            </a:r>
            <a:endParaRPr lang="nl-N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860032" y="4963315"/>
            <a:ext cx="3672408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Provinciale Staten</a:t>
            </a:r>
            <a:endParaRPr lang="nl-N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860032" y="2996952"/>
            <a:ext cx="3672408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Eerste Kamer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 wetten goedkeuren</a:t>
            </a:r>
            <a:r>
              <a:rPr lang="nl-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</a:t>
            </a:r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afkeuren</a:t>
            </a:r>
            <a:endParaRPr lang="nl-N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IJL-OMLAAG 7"/>
          <p:cNvSpPr/>
          <p:nvPr/>
        </p:nvSpPr>
        <p:spPr>
          <a:xfrm rot="10800000">
            <a:off x="1835696" y="4255186"/>
            <a:ext cx="504056" cy="18381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9" name="PIJL-OMLAAG 8"/>
          <p:cNvSpPr/>
          <p:nvPr/>
        </p:nvSpPr>
        <p:spPr>
          <a:xfrm rot="10800000">
            <a:off x="6192180" y="4001581"/>
            <a:ext cx="504056" cy="96173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0" name="PIJL-OMLAAG 9"/>
          <p:cNvSpPr/>
          <p:nvPr/>
        </p:nvSpPr>
        <p:spPr>
          <a:xfrm rot="10800000">
            <a:off x="6192180" y="5373216"/>
            <a:ext cx="504056" cy="68822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1" name="PIJL-OMLAAG 10"/>
          <p:cNvSpPr/>
          <p:nvPr/>
        </p:nvSpPr>
        <p:spPr>
          <a:xfrm rot="10800000">
            <a:off x="1888468" y="1738094"/>
            <a:ext cx="504056" cy="125885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2" name="PIJL-OMLAAG 11"/>
          <p:cNvSpPr/>
          <p:nvPr/>
        </p:nvSpPr>
        <p:spPr>
          <a:xfrm rot="5400000">
            <a:off x="4655921" y="832948"/>
            <a:ext cx="504056" cy="91227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</p:txBody>
      </p:sp>
      <p:cxnSp>
        <p:nvCxnSpPr>
          <p:cNvPr id="14" name="Rechte verbindingslijn met pijl 13"/>
          <p:cNvCxnSpPr/>
          <p:nvPr/>
        </p:nvCxnSpPr>
        <p:spPr>
          <a:xfrm>
            <a:off x="3059831" y="1738094"/>
            <a:ext cx="1" cy="12588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>
            <a:endCxn id="7" idx="1"/>
          </p:cNvCxnSpPr>
          <p:nvPr/>
        </p:nvCxnSpPr>
        <p:spPr>
          <a:xfrm>
            <a:off x="4120715" y="3355251"/>
            <a:ext cx="73931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V="1">
            <a:off x="7236296" y="1763111"/>
            <a:ext cx="0" cy="12338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 flipH="1">
            <a:off x="4860032" y="1451684"/>
            <a:ext cx="504056" cy="4651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4346358" y="1916832"/>
            <a:ext cx="1449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</a:t>
            </a:r>
            <a:endParaRPr lang="nl-N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256958" y="4963315"/>
            <a:ext cx="1018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kiest</a:t>
            </a:r>
            <a:endParaRPr lang="nl-NL" sz="2000" b="1" dirty="0"/>
          </a:p>
        </p:txBody>
      </p:sp>
      <p:sp>
        <p:nvSpPr>
          <p:cNvPr id="28" name="Tekstvak 27"/>
          <p:cNvSpPr txBox="1"/>
          <p:nvPr/>
        </p:nvSpPr>
        <p:spPr>
          <a:xfrm>
            <a:off x="294675" y="2236802"/>
            <a:ext cx="1685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controleert</a:t>
            </a:r>
            <a:endParaRPr lang="nl-NL" sz="2000" b="1" dirty="0"/>
          </a:p>
        </p:txBody>
      </p:sp>
      <p:sp>
        <p:nvSpPr>
          <p:cNvPr id="29" name="Tekstvak 28"/>
          <p:cNvSpPr txBox="1"/>
          <p:nvPr/>
        </p:nvSpPr>
        <p:spPr>
          <a:xfrm>
            <a:off x="6552219" y="4365104"/>
            <a:ext cx="1188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kiest</a:t>
            </a:r>
            <a:endParaRPr lang="nl-NL" sz="2000" b="1" dirty="0"/>
          </a:p>
        </p:txBody>
      </p:sp>
      <p:sp>
        <p:nvSpPr>
          <p:cNvPr id="30" name="Tekstvak 29"/>
          <p:cNvSpPr txBox="1"/>
          <p:nvPr/>
        </p:nvSpPr>
        <p:spPr>
          <a:xfrm>
            <a:off x="6621082" y="5680419"/>
            <a:ext cx="1119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kiest</a:t>
            </a:r>
            <a:endParaRPr lang="nl-NL" sz="2000" b="1" dirty="0"/>
          </a:p>
        </p:txBody>
      </p:sp>
      <p:sp>
        <p:nvSpPr>
          <p:cNvPr id="31" name="Tekstvak 30"/>
          <p:cNvSpPr txBox="1"/>
          <p:nvPr/>
        </p:nvSpPr>
        <p:spPr>
          <a:xfrm>
            <a:off x="3059831" y="1772816"/>
            <a:ext cx="120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voorstel</a:t>
            </a:r>
            <a:endParaRPr lang="nl-NL" sz="2000" dirty="0"/>
          </a:p>
        </p:txBody>
      </p:sp>
      <p:sp>
        <p:nvSpPr>
          <p:cNvPr id="32" name="Tekstvak 31"/>
          <p:cNvSpPr txBox="1"/>
          <p:nvPr/>
        </p:nvSpPr>
        <p:spPr>
          <a:xfrm>
            <a:off x="5203643" y="1684296"/>
            <a:ext cx="1816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/>
              <a:t>handtekening</a:t>
            </a:r>
            <a:endParaRPr lang="nl-NL" sz="2000" dirty="0"/>
          </a:p>
        </p:txBody>
      </p:sp>
      <p:sp>
        <p:nvSpPr>
          <p:cNvPr id="25" name="Rechthoek 24"/>
          <p:cNvSpPr/>
          <p:nvPr/>
        </p:nvSpPr>
        <p:spPr>
          <a:xfrm>
            <a:off x="1430130" y="128826"/>
            <a:ext cx="65742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Het parlementaire stelsel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9" name="Rechte verbindingslijn 18"/>
          <p:cNvCxnSpPr/>
          <p:nvPr/>
        </p:nvCxnSpPr>
        <p:spPr>
          <a:xfrm flipH="1">
            <a:off x="168794" y="2420888"/>
            <a:ext cx="8579670" cy="0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 flipH="1">
            <a:off x="168794" y="4869160"/>
            <a:ext cx="8579670" cy="0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/>
          <p:cNvSpPr/>
          <p:nvPr/>
        </p:nvSpPr>
        <p:spPr>
          <a:xfrm>
            <a:off x="3347864" y="1400830"/>
            <a:ext cx="2987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regering</a:t>
            </a:r>
            <a:endParaRPr lang="nl-NL" sz="5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3110718" y="4017838"/>
            <a:ext cx="3461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parlement</a:t>
            </a:r>
            <a:endParaRPr lang="nl-NL" sz="5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42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23" grpId="0"/>
      <p:bldP spid="23" grpId="1"/>
      <p:bldP spid="24" grpId="0"/>
      <p:bldP spid="28" grpId="0"/>
      <p:bldP spid="28" grpId="1"/>
      <p:bldP spid="29" grpId="0"/>
      <p:bldP spid="30" grpId="0"/>
      <p:bldP spid="31" grpId="0"/>
      <p:bldP spid="31" grpId="1"/>
      <p:bldP spid="32" grpId="0"/>
      <p:bldP spid="32" grpId="1"/>
      <p:bldP spid="20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1848: wijziging van de macht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Vóór 1848</a:t>
            </a:r>
          </a:p>
          <a:p>
            <a:pPr lvl="1"/>
            <a:r>
              <a:rPr lang="nl-NL" dirty="0" smtClean="0"/>
              <a:t>Koning heeft veel macht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Ministers zijn dienaren van de Koning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Koning bepaalt de wetten</a:t>
            </a:r>
          </a:p>
          <a:p>
            <a:pPr lvl="1"/>
            <a:r>
              <a:rPr lang="nl-NL" dirty="0" smtClean="0"/>
              <a:t>Koning kan ministers ontslaan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Na 1848</a:t>
            </a:r>
          </a:p>
          <a:p>
            <a:pPr lvl="1"/>
            <a:r>
              <a:rPr lang="nl-NL" dirty="0" smtClean="0"/>
              <a:t>Koning heeft weinig macht. Het parlement heeft veel macht</a:t>
            </a:r>
          </a:p>
          <a:p>
            <a:pPr lvl="1"/>
            <a:r>
              <a:rPr lang="nl-NL" dirty="0" smtClean="0"/>
              <a:t>Ministers werken in dienst van het parlement</a:t>
            </a:r>
          </a:p>
          <a:p>
            <a:pPr lvl="1"/>
            <a:r>
              <a:rPr lang="nl-NL" dirty="0" smtClean="0"/>
              <a:t>Het parlement bepaalt de wetten</a:t>
            </a:r>
          </a:p>
          <a:p>
            <a:pPr lvl="1"/>
            <a:r>
              <a:rPr lang="nl-NL" dirty="0" smtClean="0"/>
              <a:t>Het parlement kan ministers ontslaan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Grondwet van 1848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Het parlement heeft veel macht</a:t>
            </a:r>
          </a:p>
          <a:p>
            <a:r>
              <a:rPr lang="nl-NL" dirty="0" smtClean="0"/>
              <a:t>Het volk kiest leden van het parlement</a:t>
            </a:r>
          </a:p>
          <a:p>
            <a:r>
              <a:rPr lang="nl-NL" dirty="0" smtClean="0"/>
              <a:t>Dus: het volk heeft veel macht</a:t>
            </a:r>
          </a:p>
          <a:p>
            <a:r>
              <a:rPr lang="nl-NL" dirty="0" smtClean="0"/>
              <a:t>1848 = het begin van democratie</a:t>
            </a:r>
          </a:p>
          <a:p>
            <a:pPr>
              <a:buNone/>
            </a:pP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Parlementaire democratie</a:t>
            </a:r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pPr>
              <a:buNone/>
            </a:pPr>
            <a:r>
              <a:rPr lang="nl-NL" b="1" i="1" dirty="0" smtClean="0">
                <a:solidFill>
                  <a:srgbClr val="FFFF00"/>
                </a:solidFill>
              </a:rPr>
              <a:t>Democratie?	</a:t>
            </a:r>
          </a:p>
          <a:p>
            <a:pPr>
              <a:buNone/>
            </a:pPr>
            <a:r>
              <a:rPr lang="nl-NL" b="1" i="1" dirty="0" smtClean="0">
                <a:solidFill>
                  <a:srgbClr val="FFFF00"/>
                </a:solidFill>
              </a:rPr>
              <a:t>2% van de Nederlanders mocht stemmen</a:t>
            </a:r>
          </a:p>
          <a:p>
            <a:pPr>
              <a:buNone/>
            </a:pPr>
            <a:r>
              <a:rPr lang="nl-NL" b="1" i="1" dirty="0" smtClean="0">
                <a:solidFill>
                  <a:srgbClr val="FFFF00"/>
                </a:solidFill>
              </a:rPr>
              <a:t>Alleen de rijken…</a:t>
            </a:r>
            <a:endParaRPr lang="nl-NL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Rechte verbindingslijn met pijl 33"/>
          <p:cNvCxnSpPr/>
          <p:nvPr/>
        </p:nvCxnSpPr>
        <p:spPr>
          <a:xfrm>
            <a:off x="7092280" y="980728"/>
            <a:ext cx="18003" cy="29657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flipH="1">
            <a:off x="6300192" y="980728"/>
            <a:ext cx="13157" cy="1656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/>
          <p:cNvSpPr/>
          <p:nvPr/>
        </p:nvSpPr>
        <p:spPr>
          <a:xfrm>
            <a:off x="810039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300192" y="980728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4360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572000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707904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843808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97971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11561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43169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2362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2429642" y="548680"/>
            <a:ext cx="77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1800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0" y="548680"/>
            <a:ext cx="71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1770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907668" y="548680"/>
            <a:ext cx="77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1850</a:t>
            </a:r>
          </a:p>
        </p:txBody>
      </p:sp>
      <p:cxnSp>
        <p:nvCxnSpPr>
          <p:cNvPr id="32" name="Rechte verbindingslijn met pijl 31"/>
          <p:cNvCxnSpPr/>
          <p:nvPr/>
        </p:nvCxnSpPr>
        <p:spPr>
          <a:xfrm>
            <a:off x="2411760" y="980728"/>
            <a:ext cx="0" cy="22322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395537" y="3212976"/>
            <a:ext cx="254721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1795</a:t>
            </a:r>
          </a:p>
          <a:p>
            <a:r>
              <a:rPr lang="nl-NL" b="1" dirty="0" smtClean="0"/>
              <a:t>Franse revolutionairen trekken de Republiek binnen</a:t>
            </a:r>
            <a:endParaRPr lang="nl-NL" dirty="0"/>
          </a:p>
        </p:txBody>
      </p:sp>
      <p:cxnSp>
        <p:nvCxnSpPr>
          <p:cNvPr id="33" name="Rechte verbindingslijn met pijl 32"/>
          <p:cNvCxnSpPr/>
          <p:nvPr/>
        </p:nvCxnSpPr>
        <p:spPr>
          <a:xfrm>
            <a:off x="5436096" y="980728"/>
            <a:ext cx="0" cy="302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3707905" y="4006805"/>
            <a:ext cx="25922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1830</a:t>
            </a:r>
          </a:p>
          <a:p>
            <a:r>
              <a:rPr lang="nl-NL" b="1" dirty="0" smtClean="0"/>
              <a:t>België splitst zich af</a:t>
            </a:r>
            <a:endParaRPr lang="nl-NL" dirty="0"/>
          </a:p>
        </p:txBody>
      </p:sp>
      <p:cxnSp>
        <p:nvCxnSpPr>
          <p:cNvPr id="39" name="Rechte verbindingslijn met pijl 38"/>
          <p:cNvCxnSpPr/>
          <p:nvPr/>
        </p:nvCxnSpPr>
        <p:spPr>
          <a:xfrm flipH="1">
            <a:off x="4049866" y="980832"/>
            <a:ext cx="18078" cy="15118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3203848" y="2483189"/>
            <a:ext cx="18991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1813</a:t>
            </a:r>
          </a:p>
          <a:p>
            <a:r>
              <a:rPr lang="nl-NL" b="1" dirty="0" smtClean="0"/>
              <a:t>Willem I wordt staatshoofd</a:t>
            </a:r>
            <a:endParaRPr lang="nl-NL" dirty="0"/>
          </a:p>
        </p:txBody>
      </p:sp>
      <p:pic>
        <p:nvPicPr>
          <p:cNvPr id="46" name="Afbeelding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198493"/>
            <a:ext cx="2010337" cy="1398860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20" y="5186287"/>
            <a:ext cx="955844" cy="1411065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70" y="5188991"/>
            <a:ext cx="2033734" cy="1408361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4050561" y="1484784"/>
            <a:ext cx="4913927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Koninkrijk</a:t>
            </a:r>
            <a:r>
              <a:rPr lang="en-US" b="1" dirty="0" smtClean="0">
                <a:solidFill>
                  <a:schemeClr val="bg1"/>
                </a:solidFill>
              </a:rPr>
              <a:t> der </a:t>
            </a:r>
            <a:r>
              <a:rPr lang="en-US" b="1" dirty="0" err="1" smtClean="0">
                <a:solidFill>
                  <a:schemeClr val="bg1"/>
                </a:solidFill>
              </a:rPr>
              <a:t>Nederlanden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47" name="Rechthoek 46"/>
          <p:cNvSpPr/>
          <p:nvPr/>
        </p:nvSpPr>
        <p:spPr>
          <a:xfrm>
            <a:off x="2393754" y="1484784"/>
            <a:ext cx="1656807" cy="4320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Franse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Tijd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580113" y="2639253"/>
            <a:ext cx="126983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1840</a:t>
            </a:r>
          </a:p>
          <a:p>
            <a:r>
              <a:rPr lang="nl-NL" b="1" dirty="0" smtClean="0"/>
              <a:t>Koning Willem II</a:t>
            </a:r>
            <a:endParaRPr lang="nl-NL" dirty="0"/>
          </a:p>
        </p:txBody>
      </p:sp>
      <p:pic>
        <p:nvPicPr>
          <p:cNvPr id="30" name="Afbeelding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70" y="5186287"/>
            <a:ext cx="1056270" cy="1408361"/>
          </a:xfrm>
          <a:prstGeom prst="rect">
            <a:avLst/>
          </a:prstGeom>
        </p:spPr>
      </p:pic>
      <p:sp>
        <p:nvSpPr>
          <p:cNvPr id="36" name="Tekstvak 35"/>
          <p:cNvSpPr txBox="1"/>
          <p:nvPr/>
        </p:nvSpPr>
        <p:spPr>
          <a:xfrm>
            <a:off x="6993335" y="3946444"/>
            <a:ext cx="139508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1848</a:t>
            </a:r>
          </a:p>
          <a:p>
            <a:r>
              <a:rPr lang="nl-NL" b="1" dirty="0" smtClean="0"/>
              <a:t>Liberale grondwet</a:t>
            </a:r>
            <a:endParaRPr lang="nl-NL" dirty="0"/>
          </a:p>
        </p:txBody>
      </p:sp>
      <p:sp>
        <p:nvSpPr>
          <p:cNvPr id="31" name="Rechthoek 30"/>
          <p:cNvSpPr/>
          <p:nvPr/>
        </p:nvSpPr>
        <p:spPr>
          <a:xfrm>
            <a:off x="243169" y="1484784"/>
            <a:ext cx="2150585" cy="4320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 </a:t>
            </a:r>
            <a:r>
              <a:rPr lang="en-US" b="1" dirty="0" err="1" smtClean="0">
                <a:solidFill>
                  <a:schemeClr val="bg1"/>
                </a:solidFill>
              </a:rPr>
              <a:t>Republiek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37" name="Afbeelding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99" y="5198492"/>
            <a:ext cx="1726649" cy="129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1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5" grpId="0" animBg="1"/>
      <p:bldP spid="40" grpId="0" animBg="1"/>
      <p:bldP spid="9" grpId="0" animBg="1"/>
      <p:bldP spid="47" grpId="0" animBg="1"/>
      <p:bldP spid="29" grpId="0" animBg="1"/>
      <p:bldP spid="36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1795 – Fransen trekken de Republiek binnen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05" y="1752600"/>
            <a:ext cx="6003389" cy="4373563"/>
          </a:xfrm>
        </p:spPr>
      </p:pic>
    </p:spTree>
    <p:extLst>
      <p:ext uri="{BB962C8B-B14F-4D97-AF65-F5344CB8AC3E}">
        <p14:creationId xmlns:p14="http://schemas.microsoft.com/office/powerpoint/2010/main" val="4987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Stadhouder Willem V </a:t>
            </a:r>
            <a:br>
              <a:rPr lang="nl-NL" dirty="0" smtClean="0"/>
            </a:br>
            <a:r>
              <a:rPr lang="nl-NL" dirty="0" smtClean="0"/>
              <a:t>vlucht naar Engeland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046420" cy="3240360"/>
          </a:xfrm>
        </p:spPr>
      </p:pic>
      <p:pic>
        <p:nvPicPr>
          <p:cNvPr id="5" name="Afbeelding 4" descr="willem 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89040"/>
            <a:ext cx="423593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1812-1813: keerpunt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Napoleon wordt verslagen in Europa en verliest de macht</a:t>
            </a:r>
          </a:p>
          <a:p>
            <a:endParaRPr lang="nl-NL" dirty="0" smtClean="0"/>
          </a:p>
          <a:p>
            <a:r>
              <a:rPr lang="nl-NL" dirty="0" smtClean="0"/>
              <a:t>Zijn tegenstanders winnen</a:t>
            </a:r>
          </a:p>
          <a:p>
            <a:endParaRPr lang="nl-NL" dirty="0" smtClean="0"/>
          </a:p>
          <a:p>
            <a:r>
              <a:rPr lang="nl-NL" dirty="0" smtClean="0"/>
              <a:t>De revolutie wordt niet verspreid in Europa</a:t>
            </a:r>
          </a:p>
          <a:p>
            <a:endParaRPr lang="nl-NL" dirty="0" smtClean="0"/>
          </a:p>
          <a:p>
            <a:r>
              <a:rPr lang="nl-NL" dirty="0" smtClean="0"/>
              <a:t>De tegenstanders willen de revolutie ongedaan maken</a:t>
            </a:r>
          </a:p>
          <a:p>
            <a:endParaRPr lang="nl-NL" dirty="0" smtClean="0"/>
          </a:p>
          <a:p>
            <a:r>
              <a:rPr lang="nl-NL" dirty="0" smtClean="0"/>
              <a:t>Overal moeten weer absolute vorsten komen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472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Napoleon trekt zich terug uit Rusland 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99992" y="4012983"/>
            <a:ext cx="4357240" cy="258166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3716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1812-1813: Napoleon verliest de oorlog in Rusland en Duitsland</a:t>
            </a:r>
            <a:endParaRPr lang="nl-NL" dirty="0"/>
          </a:p>
        </p:txBody>
      </p:sp>
      <p:pic>
        <p:nvPicPr>
          <p:cNvPr id="7" name="Tijdelijke aanduiding voor inhoud 6" descr="Napoleon trekt zich terug uit Ruslan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1" y="1484785"/>
            <a:ext cx="4248472" cy="3022952"/>
          </a:xfrm>
        </p:spPr>
      </p:pic>
      <p:sp>
        <p:nvSpPr>
          <p:cNvPr id="9" name="Tekstvak 8"/>
          <p:cNvSpPr txBox="1"/>
          <p:nvPr/>
        </p:nvSpPr>
        <p:spPr>
          <a:xfrm>
            <a:off x="5076056" y="1772816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004048" y="1628800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rol van Napoleon is uitgespeeld.</a:t>
            </a:r>
          </a:p>
          <a:p>
            <a:endParaRPr lang="nl-N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 ook van de Franse Revolutie.</a:t>
            </a:r>
            <a:endParaRPr lang="nl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37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Tegenstanders van Napoleon willen de “oude” situatie terug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de Nederlanden moet de stadhouder terugkomen.</a:t>
            </a:r>
          </a:p>
          <a:p>
            <a:endParaRPr lang="nl-NL" dirty="0" smtClean="0"/>
          </a:p>
          <a:p>
            <a:r>
              <a:rPr lang="nl-NL" dirty="0" smtClean="0"/>
              <a:t>Dat was de gevluchte Willem V.</a:t>
            </a:r>
          </a:p>
          <a:p>
            <a:r>
              <a:rPr lang="nl-NL" dirty="0" smtClean="0"/>
              <a:t>Maar die is dood!</a:t>
            </a:r>
          </a:p>
          <a:p>
            <a:endParaRPr lang="nl-NL" dirty="0" smtClean="0"/>
          </a:p>
          <a:p>
            <a:r>
              <a:rPr lang="nl-NL" dirty="0" smtClean="0"/>
              <a:t>Dus komt zijn zoon: Willem VI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455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1813 – Willem komt in Scheveningen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5409" y="1382715"/>
            <a:ext cx="6778275" cy="4731236"/>
          </a:xfrm>
        </p:spPr>
      </p:pic>
    </p:spTree>
    <p:extLst>
      <p:ext uri="{BB962C8B-B14F-4D97-AF65-F5344CB8AC3E}">
        <p14:creationId xmlns:p14="http://schemas.microsoft.com/office/powerpoint/2010/main" val="15223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55" y="1600200"/>
            <a:ext cx="3564740" cy="4479925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457200" y="1340768"/>
            <a:ext cx="3686172" cy="448056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400" dirty="0" smtClean="0"/>
              <a:t>Frankrijk moet grote en sterke landen aan de grenzen krijgen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400" dirty="0" smtClean="0"/>
              <a:t>Frankrijk mag nooit meer een ander land aanvallen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400" dirty="0" smtClean="0"/>
              <a:t>Daarom worden Nederland en België 1 nieuw land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400" dirty="0" smtClean="0"/>
              <a:t>Ook moet Nederland een koning krijgen</a:t>
            </a:r>
            <a:endParaRPr lang="nl-NL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Het Verenigde Koninkrijk der Nederlanden 1815 - 1830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51426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646</Words>
  <Application>Microsoft Office PowerPoint</Application>
  <PresentationFormat>Diavoorstelling (4:3)</PresentationFormat>
  <Paragraphs>176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4" baseType="lpstr">
      <vt:lpstr>Arial</vt:lpstr>
      <vt:lpstr>Calibri</vt:lpstr>
      <vt:lpstr>Rockwell</vt:lpstr>
      <vt:lpstr>Wingdings</vt:lpstr>
      <vt:lpstr>Wingdings 2</vt:lpstr>
      <vt:lpstr>Gieterij</vt:lpstr>
      <vt:lpstr>Democratie in Nederland </vt:lpstr>
      <vt:lpstr>1789 – Franse Revolutie</vt:lpstr>
      <vt:lpstr>1795 – Fransen trekken de Republiek binnen</vt:lpstr>
      <vt:lpstr>Stadhouder Willem V  vlucht naar Engeland</vt:lpstr>
      <vt:lpstr>1812-1813: keerpunt</vt:lpstr>
      <vt:lpstr>1812-1813: Napoleon verliest de oorlog in Rusland en Duitsland</vt:lpstr>
      <vt:lpstr>Tegenstanders van Napoleon willen de “oude” situatie terug</vt:lpstr>
      <vt:lpstr>1813 – Willem komt in Scheveningen</vt:lpstr>
      <vt:lpstr>Het Verenigde Koninkrijk der Nederlanden 1815 - 1830</vt:lpstr>
      <vt:lpstr>PowerPoint-presentatie</vt:lpstr>
      <vt:lpstr>PowerPoint-presentatie</vt:lpstr>
      <vt:lpstr>PowerPoint-presentatie</vt:lpstr>
      <vt:lpstr>2010-2011: Revoluties in Arabische landen</vt:lpstr>
      <vt:lpstr>PowerPoint-presentatie</vt:lpstr>
      <vt:lpstr>PowerPoint-presentatie</vt:lpstr>
      <vt:lpstr>Liberalisme</vt:lpstr>
      <vt:lpstr>PowerPoint-presentatie</vt:lpstr>
      <vt:lpstr>1848: Revoluties in heel Europa</vt:lpstr>
      <vt:lpstr>PowerPoint-presentatie</vt:lpstr>
      <vt:lpstr>Willem II is bang dat ook in Nederland revolutie komt</vt:lpstr>
      <vt:lpstr>Daarom wil hij “opeens” een democratische grondwet</vt:lpstr>
      <vt:lpstr>Johan Rudolph Thorbecke</vt:lpstr>
      <vt:lpstr>Grondwet van 1848</vt:lpstr>
      <vt:lpstr>Grondwet van 1848</vt:lpstr>
      <vt:lpstr>PowerPoint-presentatie</vt:lpstr>
      <vt:lpstr>1848: wijziging van de macht</vt:lpstr>
      <vt:lpstr>Grondwet van 1848</vt:lpstr>
      <vt:lpstr>PowerPoint-presentatie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Ruffin</dc:creator>
  <cp:lastModifiedBy>Claudio Ruffin</cp:lastModifiedBy>
  <cp:revision>62</cp:revision>
  <dcterms:created xsi:type="dcterms:W3CDTF">2011-11-13T15:22:03Z</dcterms:created>
  <dcterms:modified xsi:type="dcterms:W3CDTF">2017-04-12T08:23:08Z</dcterms:modified>
</cp:coreProperties>
</file>